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7" r:id="rId11"/>
    <p:sldId id="268" r:id="rId12"/>
    <p:sldId id="263" r:id="rId13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85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32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4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C456E9-38BC-4F95-A9EB-9EA81C30B1AE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53BD9E4A-87E7-4F75-8A92-EB421DF2E4B4}">
      <dgm:prSet phldrT="[Texto]"/>
      <dgm:spPr/>
      <dgm:t>
        <a:bodyPr/>
        <a:lstStyle/>
        <a:p>
          <a:r>
            <a:rPr lang="pt-BR" dirty="0" smtClean="0"/>
            <a:t>Vetor</a:t>
          </a:r>
          <a:endParaRPr lang="pt-BR" dirty="0"/>
        </a:p>
      </dgm:t>
    </dgm:pt>
    <dgm:pt modelId="{36BD18CA-F057-4A98-B393-4A4D15846EC4}" type="parTrans" cxnId="{EE6800D2-83FA-4DA3-A640-5C402AD548A8}">
      <dgm:prSet/>
      <dgm:spPr/>
      <dgm:t>
        <a:bodyPr/>
        <a:lstStyle/>
        <a:p>
          <a:endParaRPr lang="pt-BR"/>
        </a:p>
      </dgm:t>
    </dgm:pt>
    <dgm:pt modelId="{AFCBF400-9B92-4E08-A36E-0677A07BF263}" type="sibTrans" cxnId="{EE6800D2-83FA-4DA3-A640-5C402AD548A8}">
      <dgm:prSet/>
      <dgm:spPr/>
      <dgm:t>
        <a:bodyPr/>
        <a:lstStyle/>
        <a:p>
          <a:endParaRPr lang="pt-BR"/>
        </a:p>
      </dgm:t>
    </dgm:pt>
    <dgm:pt modelId="{CF827430-721F-4763-A108-8BA08983E1FE}">
      <dgm:prSet phldrT="[Texto]"/>
      <dgm:spPr/>
      <dgm:t>
        <a:bodyPr/>
        <a:lstStyle/>
        <a:p>
          <a:r>
            <a:rPr lang="pt-BR" dirty="0" smtClean="0"/>
            <a:t>operator()</a:t>
          </a:r>
          <a:endParaRPr lang="pt-BR" dirty="0"/>
        </a:p>
      </dgm:t>
    </dgm:pt>
    <dgm:pt modelId="{73AAD7FE-9071-40A4-ADBE-1061D9941AA0}" type="parTrans" cxnId="{593A4437-F787-4C60-A5F8-A2931379EB26}">
      <dgm:prSet/>
      <dgm:spPr/>
      <dgm:t>
        <a:bodyPr/>
        <a:lstStyle/>
        <a:p>
          <a:endParaRPr lang="pt-BR"/>
        </a:p>
      </dgm:t>
    </dgm:pt>
    <dgm:pt modelId="{A4086FCC-4634-4F1B-923F-1D9827DE5493}" type="sibTrans" cxnId="{593A4437-F787-4C60-A5F8-A2931379EB26}">
      <dgm:prSet/>
      <dgm:spPr/>
      <dgm:t>
        <a:bodyPr/>
        <a:lstStyle/>
        <a:p>
          <a:endParaRPr lang="pt-BR"/>
        </a:p>
      </dgm:t>
    </dgm:pt>
    <dgm:pt modelId="{45223470-E252-4443-B3E1-FC9F9A96A60C}">
      <dgm:prSet phldrT="[Texto]"/>
      <dgm:spPr/>
      <dgm:t>
        <a:bodyPr/>
        <a:lstStyle/>
        <a:p>
          <a:r>
            <a:rPr lang="pt-BR" dirty="0" smtClean="0"/>
            <a:t>getTamanho</a:t>
          </a:r>
          <a:endParaRPr lang="pt-BR" dirty="0"/>
        </a:p>
      </dgm:t>
    </dgm:pt>
    <dgm:pt modelId="{958884EA-296F-4942-8906-98BA5A3C7385}" type="parTrans" cxnId="{C546A2C9-31AF-4352-8C71-7F73C1DB7AA2}">
      <dgm:prSet/>
      <dgm:spPr/>
      <dgm:t>
        <a:bodyPr/>
        <a:lstStyle/>
        <a:p>
          <a:endParaRPr lang="pt-BR"/>
        </a:p>
      </dgm:t>
    </dgm:pt>
    <dgm:pt modelId="{67857095-EB5B-45DE-A184-28CBD32D522F}" type="sibTrans" cxnId="{C546A2C9-31AF-4352-8C71-7F73C1DB7AA2}">
      <dgm:prSet/>
      <dgm:spPr/>
      <dgm:t>
        <a:bodyPr/>
        <a:lstStyle/>
        <a:p>
          <a:endParaRPr lang="pt-BR"/>
        </a:p>
      </dgm:t>
    </dgm:pt>
    <dgm:pt modelId="{960C61A3-2738-447E-AD21-E8B12E89615D}">
      <dgm:prSet phldrT="[Texto]"/>
      <dgm:spPr/>
      <dgm:t>
        <a:bodyPr/>
        <a:lstStyle/>
        <a:p>
          <a:r>
            <a:rPr lang="pt-BR" dirty="0" smtClean="0"/>
            <a:t>toString</a:t>
          </a:r>
          <a:endParaRPr lang="pt-BR" dirty="0"/>
        </a:p>
      </dgm:t>
    </dgm:pt>
    <dgm:pt modelId="{4A545231-C794-47B8-9E3C-5CC2F0326884}" type="parTrans" cxnId="{298EF1B0-6B99-4C19-84C5-52DDC713D299}">
      <dgm:prSet/>
      <dgm:spPr/>
      <dgm:t>
        <a:bodyPr/>
        <a:lstStyle/>
        <a:p>
          <a:endParaRPr lang="pt-BR"/>
        </a:p>
      </dgm:t>
    </dgm:pt>
    <dgm:pt modelId="{DA4F7DFE-33FD-4B5F-931D-684E0880F91F}" type="sibTrans" cxnId="{298EF1B0-6B99-4C19-84C5-52DDC713D299}">
      <dgm:prSet/>
      <dgm:spPr/>
      <dgm:t>
        <a:bodyPr/>
        <a:lstStyle/>
        <a:p>
          <a:endParaRPr lang="pt-BR"/>
        </a:p>
      </dgm:t>
    </dgm:pt>
    <dgm:pt modelId="{FD7EC1E0-B060-4704-9287-2E6CD5E8A35E}">
      <dgm:prSet phldrT="[Texto]"/>
      <dgm:spPr/>
      <dgm:t>
        <a:bodyPr/>
        <a:lstStyle/>
        <a:p>
          <a:r>
            <a:rPr lang="pt-BR" dirty="0" smtClean="0"/>
            <a:t>operator+</a:t>
          </a:r>
          <a:endParaRPr lang="pt-BR" dirty="0"/>
        </a:p>
      </dgm:t>
    </dgm:pt>
    <dgm:pt modelId="{6AD2C77F-87B5-4A86-95EE-E3705A6CBF3A}" type="parTrans" cxnId="{6238FBD2-CE34-4FC3-B4FD-1AB3F56A281F}">
      <dgm:prSet/>
      <dgm:spPr/>
      <dgm:t>
        <a:bodyPr/>
        <a:lstStyle/>
        <a:p>
          <a:endParaRPr lang="pt-BR"/>
        </a:p>
      </dgm:t>
    </dgm:pt>
    <dgm:pt modelId="{9FD86424-63E5-453C-BEED-DC26CAE6CBF2}" type="sibTrans" cxnId="{6238FBD2-CE34-4FC3-B4FD-1AB3F56A281F}">
      <dgm:prSet/>
      <dgm:spPr/>
      <dgm:t>
        <a:bodyPr/>
        <a:lstStyle/>
        <a:p>
          <a:endParaRPr lang="pt-BR"/>
        </a:p>
      </dgm:t>
    </dgm:pt>
    <dgm:pt modelId="{B5D1AB8C-B2DD-4DC2-9F67-9B1D03BEC944}" type="pres">
      <dgm:prSet presAssocID="{63C456E9-38BC-4F95-A9EB-9EA81C30B1A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F212651A-2640-4A56-A262-4B0D66F1A2C3}" type="pres">
      <dgm:prSet presAssocID="{53BD9E4A-87E7-4F75-8A92-EB421DF2E4B4}" presName="composite" presStyleCnt="0"/>
      <dgm:spPr/>
    </dgm:pt>
    <dgm:pt modelId="{489F4E5E-AC35-45A8-89AF-895D740AAF4D}" type="pres">
      <dgm:prSet presAssocID="{53BD9E4A-87E7-4F75-8A92-EB421DF2E4B4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8F27AAC-0469-4E4D-9209-290900F6BB94}" type="pres">
      <dgm:prSet presAssocID="{53BD9E4A-87E7-4F75-8A92-EB421DF2E4B4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EE6800D2-83FA-4DA3-A640-5C402AD548A8}" srcId="{63C456E9-38BC-4F95-A9EB-9EA81C30B1AE}" destId="{53BD9E4A-87E7-4F75-8A92-EB421DF2E4B4}" srcOrd="0" destOrd="0" parTransId="{36BD18CA-F057-4A98-B393-4A4D15846EC4}" sibTransId="{AFCBF400-9B92-4E08-A36E-0677A07BF263}"/>
    <dgm:cxn modelId="{06A7D3F3-7814-406A-8EE2-516895BA9831}" type="presOf" srcId="{53BD9E4A-87E7-4F75-8A92-EB421DF2E4B4}" destId="{489F4E5E-AC35-45A8-89AF-895D740AAF4D}" srcOrd="0" destOrd="0" presId="urn:microsoft.com/office/officeart/2005/8/layout/hList1"/>
    <dgm:cxn modelId="{298EF1B0-6B99-4C19-84C5-52DDC713D299}" srcId="{53BD9E4A-87E7-4F75-8A92-EB421DF2E4B4}" destId="{960C61A3-2738-447E-AD21-E8B12E89615D}" srcOrd="3" destOrd="0" parTransId="{4A545231-C794-47B8-9E3C-5CC2F0326884}" sibTransId="{DA4F7DFE-33FD-4B5F-931D-684E0880F91F}"/>
    <dgm:cxn modelId="{C546A2C9-31AF-4352-8C71-7F73C1DB7AA2}" srcId="{53BD9E4A-87E7-4F75-8A92-EB421DF2E4B4}" destId="{45223470-E252-4443-B3E1-FC9F9A96A60C}" srcOrd="2" destOrd="0" parTransId="{958884EA-296F-4942-8906-98BA5A3C7385}" sibTransId="{67857095-EB5B-45DE-A184-28CBD32D522F}"/>
    <dgm:cxn modelId="{7A523ABE-DC7E-47DE-A268-53387198D401}" type="presOf" srcId="{45223470-E252-4443-B3E1-FC9F9A96A60C}" destId="{C8F27AAC-0469-4E4D-9209-290900F6BB94}" srcOrd="0" destOrd="2" presId="urn:microsoft.com/office/officeart/2005/8/layout/hList1"/>
    <dgm:cxn modelId="{6D1D788F-2ACC-464F-A789-16A181C8C999}" type="presOf" srcId="{63C456E9-38BC-4F95-A9EB-9EA81C30B1AE}" destId="{B5D1AB8C-B2DD-4DC2-9F67-9B1D03BEC944}" srcOrd="0" destOrd="0" presId="urn:microsoft.com/office/officeart/2005/8/layout/hList1"/>
    <dgm:cxn modelId="{593A4437-F787-4C60-A5F8-A2931379EB26}" srcId="{53BD9E4A-87E7-4F75-8A92-EB421DF2E4B4}" destId="{CF827430-721F-4763-A108-8BA08983E1FE}" srcOrd="0" destOrd="0" parTransId="{73AAD7FE-9071-40A4-ADBE-1061D9941AA0}" sibTransId="{A4086FCC-4634-4F1B-923F-1D9827DE5493}"/>
    <dgm:cxn modelId="{E539B588-A597-4F77-AE73-B64556AE5E63}" type="presOf" srcId="{FD7EC1E0-B060-4704-9287-2E6CD5E8A35E}" destId="{C8F27AAC-0469-4E4D-9209-290900F6BB94}" srcOrd="0" destOrd="1" presId="urn:microsoft.com/office/officeart/2005/8/layout/hList1"/>
    <dgm:cxn modelId="{588E3585-4FE0-43F8-9B8A-5A30D9138080}" type="presOf" srcId="{CF827430-721F-4763-A108-8BA08983E1FE}" destId="{C8F27AAC-0469-4E4D-9209-290900F6BB94}" srcOrd="0" destOrd="0" presId="urn:microsoft.com/office/officeart/2005/8/layout/hList1"/>
    <dgm:cxn modelId="{6238FBD2-CE34-4FC3-B4FD-1AB3F56A281F}" srcId="{53BD9E4A-87E7-4F75-8A92-EB421DF2E4B4}" destId="{FD7EC1E0-B060-4704-9287-2E6CD5E8A35E}" srcOrd="1" destOrd="0" parTransId="{6AD2C77F-87B5-4A86-95EE-E3705A6CBF3A}" sibTransId="{9FD86424-63E5-453C-BEED-DC26CAE6CBF2}"/>
    <dgm:cxn modelId="{CC97B404-43BF-441E-A6F2-F112CBCAE629}" type="presOf" srcId="{960C61A3-2738-447E-AD21-E8B12E89615D}" destId="{C8F27AAC-0469-4E4D-9209-290900F6BB94}" srcOrd="0" destOrd="3" presId="urn:microsoft.com/office/officeart/2005/8/layout/hList1"/>
    <dgm:cxn modelId="{99C315CA-A13C-4F2F-B383-3E86997EE6D6}" type="presParOf" srcId="{B5D1AB8C-B2DD-4DC2-9F67-9B1D03BEC944}" destId="{F212651A-2640-4A56-A262-4B0D66F1A2C3}" srcOrd="0" destOrd="0" presId="urn:microsoft.com/office/officeart/2005/8/layout/hList1"/>
    <dgm:cxn modelId="{58F17061-417D-4C66-8BF4-7D7215A8694A}" type="presParOf" srcId="{F212651A-2640-4A56-A262-4B0D66F1A2C3}" destId="{489F4E5E-AC35-45A8-89AF-895D740AAF4D}" srcOrd="0" destOrd="0" presId="urn:microsoft.com/office/officeart/2005/8/layout/hList1"/>
    <dgm:cxn modelId="{B98135DA-7524-4905-B708-70BDC6CDE212}" type="presParOf" srcId="{F212651A-2640-4A56-A262-4B0D66F1A2C3}" destId="{C8F27AAC-0469-4E4D-9209-290900F6BB9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2.png>
</file>

<file path=ppt/media/image20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E50D86-F9BC-4AD6-8E62-BD1C1662D686}" type="datetimeFigureOut">
              <a:rPr lang="pt-BR" smtClean="0"/>
              <a:t>01/12/2014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EF6A94-829C-42F4-8DF4-032CE4B3464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1572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EF6A94-829C-42F4-8DF4-032CE4B34642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35828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EF6A94-829C-42F4-8DF4-032CE4B34642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3284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57" r="769"/>
          <a:stretch/>
        </p:blipFill>
        <p:spPr>
          <a:xfrm>
            <a:off x="-3290" y="-1"/>
            <a:ext cx="9147290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612" y="373063"/>
            <a:ext cx="8308075" cy="1921088"/>
          </a:xfrm>
        </p:spPr>
        <p:txBody>
          <a:bodyPr anchor="ctr">
            <a:normAutofit/>
          </a:bodyPr>
          <a:lstStyle>
            <a:lvl1pPr algn="ctr">
              <a:defRPr sz="4500" b="0" cap="none" spc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259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1705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 dirty="0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8FD58-74FE-4439-BC12-FF355C3283AE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381628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20169B-E368-4B4E-9865-9FE97DA52B4A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57596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0"/>
            <a:ext cx="9144000" cy="1705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8" name="Retângulo 7"/>
          <p:cNvSpPr/>
          <p:nvPr/>
        </p:nvSpPr>
        <p:spPr>
          <a:xfrm>
            <a:off x="6543674" y="2"/>
            <a:ext cx="2600325" cy="63563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113EC-8B18-437A-9A73-2BAE784BA2E1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4158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E13DE-98C2-4ED0-BCC6-154675A8D478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87760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57" r="769"/>
          <a:stretch/>
        </p:blipFill>
        <p:spPr>
          <a:xfrm>
            <a:off x="-12700" y="-7056"/>
            <a:ext cx="9156700" cy="6865056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0" y="4562476"/>
            <a:ext cx="9144000" cy="22955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41654-4E7F-48FB-99F9-0D87266CD555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06532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B2944-2F87-4423-83FC-0283E4DEDE46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557925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B03B8-8F54-48CF-8003-2650777C4EEF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7886701" cy="2076096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628650" y="4186785"/>
            <a:ext cx="7886701" cy="1791032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609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12384-DE77-47CC-8098-0AB6526572A3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838167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99F9E-AC21-41C7-B596-B51D1B880933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65839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 userDrawn="1"/>
        </p:nvSpPr>
        <p:spPr>
          <a:xfrm>
            <a:off x="0" y="6237399"/>
            <a:ext cx="9144000" cy="6206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31032-864E-4A93-A017-7C8EC3249963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2410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17059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87609-0B1E-4784-92AD-7EAB751208AC}" type="datetime1">
              <a:rPr lang="pt-BR" smtClean="0"/>
              <a:t>01/12/2014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494599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"/>
            <a:ext cx="9144000" cy="1689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8" name="Retângulo 7"/>
          <p:cNvSpPr/>
          <p:nvPr/>
        </p:nvSpPr>
        <p:spPr>
          <a:xfrm>
            <a:off x="0" y="6237399"/>
            <a:ext cx="9144000" cy="6206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1499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952B6CB4-8689-42B7-AA37-59CA049C804B}" type="datetime1">
              <a:rPr lang="pt-BR" smtClean="0"/>
              <a:pPr/>
              <a:t>01/12/2014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D7092CB4-71C1-4207-ABE0-6E5302CFA6CF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691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400" dirty="0" smtClean="0"/>
              <a:t>Trabalho Final</a:t>
            </a:r>
            <a:br>
              <a:rPr lang="pt-BR" sz="4400" dirty="0" smtClean="0"/>
            </a:br>
            <a:r>
              <a:rPr lang="pt-BR" sz="4400" dirty="0" smtClean="0"/>
              <a:t>de Métodos Numéricos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22792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10</a:t>
            </a:fld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4294967295"/>
          </p:nvPr>
        </p:nvSpPr>
        <p:spPr>
          <a:xfrm>
            <a:off x="628650" y="331213"/>
            <a:ext cx="7886700" cy="2086310"/>
          </a:xfrm>
        </p:spPr>
        <p:txBody>
          <a:bodyPr>
            <a:noAutofit/>
          </a:bodyPr>
          <a:lstStyle/>
          <a:p>
            <a:r>
              <a:rPr lang="pt-BR" sz="2800" dirty="0"/>
              <a:t>O arquivo .</a:t>
            </a:r>
            <a:r>
              <a:rPr lang="pt-BR" sz="2800" dirty="0" err="1"/>
              <a:t>csv</a:t>
            </a:r>
            <a:r>
              <a:rPr lang="pt-BR" sz="2800" dirty="0"/>
              <a:t> seria uma forma não-proprietária de guardar essas matrizes para uso no </a:t>
            </a:r>
            <a:r>
              <a:rPr lang="pt-BR" sz="2800" dirty="0" err="1"/>
              <a:t>Matlab</a:t>
            </a:r>
            <a:r>
              <a:rPr lang="pt-BR" sz="2800" dirty="0"/>
              <a:t> e o no </a:t>
            </a:r>
            <a:r>
              <a:rPr lang="pt-BR" sz="2800" dirty="0" err="1"/>
              <a:t>Octave</a:t>
            </a:r>
            <a:endParaRPr lang="pt-BR" sz="2800" dirty="0"/>
          </a:p>
          <a:p>
            <a:r>
              <a:rPr lang="pt-BR" sz="2800" dirty="0"/>
              <a:t>Enquanto que o arquivo JSON pode ser lido quase todas as linguagens de programação em uso</a:t>
            </a:r>
            <a:r>
              <a:rPr lang="pt-BR" sz="2800" dirty="0" smtClean="0"/>
              <a:t>.</a:t>
            </a:r>
            <a:endParaRPr lang="pt-BR" sz="2800" dirty="0"/>
          </a:p>
        </p:txBody>
      </p:sp>
      <p:sp>
        <p:nvSpPr>
          <p:cNvPr id="2" name="CaixaDeTexto 1"/>
          <p:cNvSpPr txBox="1"/>
          <p:nvPr/>
        </p:nvSpPr>
        <p:spPr>
          <a:xfrm>
            <a:off x="393700" y="4102637"/>
            <a:ext cx="8407400" cy="19389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pt-BR" sz="2000" dirty="0" smtClean="0">
                <a:latin typeface="Ubuntu Mono" panose="020B0509030602030204" pitchFamily="49" charset="0"/>
              </a:rPr>
              <a:t>&gt; 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m </a:t>
            </a:r>
            <a:r>
              <a:rPr lang="pt-BR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= </a:t>
            </a:r>
            <a:r>
              <a:rPr lang="pt-BR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csvread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(“matriz.csv”);</a:t>
            </a:r>
          </a:p>
          <a:p>
            <a:r>
              <a:rPr lang="pt-BR" sz="2000" dirty="0" smtClean="0">
                <a:latin typeface="Ubuntu Mono" panose="020B0509030602030204" pitchFamily="49" charset="0"/>
              </a:rPr>
              <a:t>&gt; </a:t>
            </a:r>
            <a:r>
              <a:rPr lang="pt-BR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sin</a:t>
            </a:r>
            <a:r>
              <a:rPr lang="pt-BR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(m)</a:t>
            </a:r>
            <a:endParaRPr lang="pt-BR" sz="2000" dirty="0" smtClean="0">
              <a:solidFill>
                <a:schemeClr val="accent6">
                  <a:lumMod val="60000"/>
                  <a:lumOff val="40000"/>
                </a:schemeClr>
              </a:solidFill>
              <a:latin typeface="Ubuntu Mono" panose="020B0509030602030204" pitchFamily="49" charset="0"/>
            </a:endParaRPr>
          </a:p>
          <a:p>
            <a:r>
              <a:rPr lang="fr-FR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ans =</a:t>
            </a:r>
            <a:endParaRPr lang="fr-FR" sz="2000" dirty="0">
              <a:solidFill>
                <a:srgbClr val="FF8585"/>
              </a:solidFill>
              <a:latin typeface="Ubuntu Mono" panose="020B0509030602030204" pitchFamily="49" charset="0"/>
            </a:endParaRPr>
          </a:p>
          <a:p>
            <a:r>
              <a:rPr lang="fr-FR" sz="2000" dirty="0">
                <a:solidFill>
                  <a:srgbClr val="FF8585"/>
                </a:solidFill>
                <a:latin typeface="Ubuntu Mono" panose="020B0509030602030204" pitchFamily="49" charset="0"/>
              </a:rPr>
              <a:t>   0.84147   0.90930   0.14112</a:t>
            </a:r>
          </a:p>
          <a:p>
            <a:r>
              <a:rPr lang="fr-FR" sz="2000" dirty="0">
                <a:solidFill>
                  <a:srgbClr val="FF8585"/>
                </a:solidFill>
                <a:latin typeface="Ubuntu Mono" panose="020B0509030602030204" pitchFamily="49" charset="0"/>
              </a:rPr>
              <a:t>  -0.75680  -0.95892  -0.27942</a:t>
            </a:r>
          </a:p>
          <a:p>
            <a:r>
              <a:rPr lang="fr-FR" sz="2000" dirty="0">
                <a:solidFill>
                  <a:srgbClr val="FF8585"/>
                </a:solidFill>
                <a:latin typeface="Ubuntu Mono" panose="020B0509030602030204" pitchFamily="49" charset="0"/>
              </a:rPr>
              <a:t>   0.65699   0.98936   0.41212</a:t>
            </a:r>
            <a:endParaRPr lang="pt-BR" sz="2000" dirty="0" smtClean="0">
              <a:solidFill>
                <a:srgbClr val="FF8585"/>
              </a:solidFill>
              <a:latin typeface="Ubuntu Mono" panose="020B0509030602030204" pitchFamily="49" charset="0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393700" y="3603249"/>
            <a:ext cx="840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err="1" smtClean="0">
                <a:latin typeface="+mj-lt"/>
              </a:rPr>
              <a:t>Octave</a:t>
            </a:r>
            <a:r>
              <a:rPr lang="pt-BR" sz="2400" dirty="0" smtClean="0">
                <a:latin typeface="+mj-lt"/>
              </a:rPr>
              <a:t>/</a:t>
            </a:r>
            <a:r>
              <a:rPr lang="pt-BR" sz="2400" dirty="0" err="1" smtClean="0">
                <a:latin typeface="+mj-lt"/>
              </a:rPr>
              <a:t>Matlab</a:t>
            </a:r>
            <a:endParaRPr lang="pt-BR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0311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11</a:t>
            </a:fld>
            <a:endParaRPr lang="pt-BR" dirty="0"/>
          </a:p>
        </p:txBody>
      </p:sp>
      <p:sp>
        <p:nvSpPr>
          <p:cNvPr id="2" name="CaixaDeTexto 1"/>
          <p:cNvSpPr txBox="1"/>
          <p:nvPr/>
        </p:nvSpPr>
        <p:spPr>
          <a:xfrm>
            <a:off x="393700" y="4102638"/>
            <a:ext cx="8407400" cy="193899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pt-BR" sz="2000" dirty="0" smtClean="0">
                <a:latin typeface="Ubuntu Mono" panose="020B0509030602030204" pitchFamily="49" charset="0"/>
              </a:rPr>
              <a:t>&gt; 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var 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m </a:t>
            </a:r>
            <a:r>
              <a:rPr lang="pt-BR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= </a:t>
            </a:r>
            <a:r>
              <a:rPr lang="pt-BR" sz="2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JSON.parse</a:t>
            </a:r>
            <a:r>
              <a:rPr lang="pt-BR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("[[1,2,3],[4,5,6],[7,8,9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]]");</a:t>
            </a:r>
          </a:p>
          <a:p>
            <a:r>
              <a:rPr lang="pt-BR" sz="2000" dirty="0" smtClean="0">
                <a:latin typeface="Ubuntu Mono" panose="020B0509030602030204" pitchFamily="49" charset="0"/>
              </a:rPr>
              <a:t>&gt; 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numeric.prettyPrint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(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numeric.sin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(m));</a:t>
            </a:r>
            <a:endParaRPr lang="pt-BR" sz="2000" dirty="0" smtClean="0">
              <a:solidFill>
                <a:schemeClr val="accent6">
                  <a:lumMod val="60000"/>
                  <a:lumOff val="40000"/>
                </a:schemeClr>
              </a:solidFill>
              <a:latin typeface="Ubuntu Mono" panose="020B0509030602030204" pitchFamily="49" charset="0"/>
            </a:endParaRPr>
          </a:p>
          <a:p>
            <a:endParaRPr lang="pt-BR" sz="2000" dirty="0" smtClean="0">
              <a:solidFill>
                <a:schemeClr val="accent6">
                  <a:lumMod val="60000"/>
                  <a:lumOff val="40000"/>
                </a:schemeClr>
              </a:solidFill>
              <a:latin typeface="Ubuntu Mono" panose="020B0509030602030204" pitchFamily="49" charset="0"/>
            </a:endParaRPr>
          </a:p>
          <a:p>
            <a:r>
              <a:rPr lang="pt-BR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“[[     </a:t>
            </a:r>
            <a:r>
              <a:rPr lang="pt-BR" sz="2000" dirty="0">
                <a:solidFill>
                  <a:srgbClr val="FF8585"/>
                </a:solidFill>
                <a:latin typeface="Ubuntu Mono" panose="020B0509030602030204" pitchFamily="49" charset="0"/>
              </a:rPr>
              <a:t>0.8415,     0.9093,     0.1411], </a:t>
            </a:r>
            <a:endParaRPr lang="pt-BR" sz="2000" dirty="0" smtClean="0">
              <a:solidFill>
                <a:srgbClr val="FF8585"/>
              </a:solidFill>
              <a:latin typeface="Ubuntu Mono" panose="020B0509030602030204" pitchFamily="49" charset="0"/>
            </a:endParaRPr>
          </a:p>
          <a:p>
            <a:r>
              <a:rPr lang="pt-BR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  [    </a:t>
            </a:r>
            <a:r>
              <a:rPr lang="pt-BR" sz="2000" dirty="0">
                <a:solidFill>
                  <a:srgbClr val="FF8585"/>
                </a:solidFill>
                <a:latin typeface="Ubuntu Mono" panose="020B0509030602030204" pitchFamily="49" charset="0"/>
              </a:rPr>
              <a:t>-0.7568,    -0.9589,    -0.2794</a:t>
            </a:r>
            <a:r>
              <a:rPr lang="pt-BR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],</a:t>
            </a:r>
          </a:p>
          <a:p>
            <a:r>
              <a:rPr lang="pt-BR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  </a:t>
            </a:r>
            <a:r>
              <a:rPr lang="pt-BR" sz="2000" dirty="0">
                <a:solidFill>
                  <a:srgbClr val="FF8585"/>
                </a:solidFill>
                <a:latin typeface="Ubuntu Mono" panose="020B0509030602030204" pitchFamily="49" charset="0"/>
              </a:rPr>
              <a:t>[      0.657,     0.9894,     0.4121</a:t>
            </a:r>
            <a:r>
              <a:rPr lang="pt-BR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]]”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393700" y="3603249"/>
            <a:ext cx="840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err="1" smtClean="0">
                <a:latin typeface="+mj-lt"/>
              </a:rPr>
              <a:t>Javascript</a:t>
            </a:r>
            <a:r>
              <a:rPr lang="pt-BR" sz="2400" dirty="0" smtClean="0">
                <a:latin typeface="+mj-lt"/>
              </a:rPr>
              <a:t>/</a:t>
            </a:r>
            <a:r>
              <a:rPr lang="pt-BR" sz="2400" dirty="0" err="1" smtClean="0">
                <a:latin typeface="+mj-lt"/>
              </a:rPr>
              <a:t>NumericJS</a:t>
            </a:r>
            <a:endParaRPr lang="pt-BR" sz="2400" dirty="0">
              <a:latin typeface="+mj-lt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393700" y="1010980"/>
            <a:ext cx="8407400" cy="25545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r>
              <a:rPr lang="pt-BR" sz="2000" dirty="0" smtClean="0">
                <a:latin typeface="Ubuntu Mono" panose="020B0509030602030204" pitchFamily="49" charset="0"/>
              </a:rPr>
              <a:t>&gt; 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import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json</a:t>
            </a:r>
            <a:endParaRPr lang="pt-BR" sz="2000" dirty="0" smtClean="0">
              <a:latin typeface="Ubuntu Mono" panose="020B0509030602030204" pitchFamily="49" charset="0"/>
            </a:endParaRPr>
          </a:p>
          <a:p>
            <a:r>
              <a:rPr lang="pt-BR" sz="2000" dirty="0">
                <a:latin typeface="Ubuntu Mono" panose="020B0509030602030204" pitchFamily="49" charset="0"/>
              </a:rPr>
              <a:t>&gt; 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from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numpy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import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 *</a:t>
            </a:r>
            <a:endParaRPr lang="pt-BR" sz="2000" dirty="0" smtClean="0">
              <a:latin typeface="Ubuntu Mono" panose="020B0509030602030204" pitchFamily="49" charset="0"/>
            </a:endParaRPr>
          </a:p>
          <a:p>
            <a:r>
              <a:rPr lang="pt-BR" sz="2000" dirty="0" smtClean="0">
                <a:latin typeface="Ubuntu Mono" panose="020B0509030602030204" pitchFamily="49" charset="0"/>
              </a:rPr>
              <a:t>&gt; 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m 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= 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array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(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json.load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(open(“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matriz.json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”)))</a:t>
            </a:r>
            <a:endParaRPr lang="pt-BR" sz="2000" dirty="0" smtClean="0">
              <a:solidFill>
                <a:schemeClr val="accent6">
                  <a:lumMod val="60000"/>
                  <a:lumOff val="40000"/>
                </a:schemeClr>
              </a:solidFill>
              <a:latin typeface="Ubuntu Mono" panose="020B0509030602030204" pitchFamily="49" charset="0"/>
            </a:endParaRPr>
          </a:p>
          <a:p>
            <a:r>
              <a:rPr lang="pt-BR" sz="2000" dirty="0" smtClean="0">
                <a:latin typeface="Ubuntu Mono" panose="020B0509030602030204" pitchFamily="49" charset="0"/>
              </a:rPr>
              <a:t>&gt; </a:t>
            </a:r>
            <a:r>
              <a:rPr lang="pt-BR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sin</a:t>
            </a:r>
            <a:r>
              <a:rPr lang="pt-BR" sz="2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Ubuntu Mono" panose="020B0509030602030204" pitchFamily="49" charset="0"/>
              </a:rPr>
              <a:t>(m)</a:t>
            </a:r>
            <a:endParaRPr lang="pt-BR" sz="2000" dirty="0" smtClean="0">
              <a:solidFill>
                <a:schemeClr val="accent6">
                  <a:lumMod val="60000"/>
                  <a:lumOff val="40000"/>
                </a:schemeClr>
              </a:solidFill>
              <a:latin typeface="Ubuntu Mono" panose="020B0509030602030204" pitchFamily="49" charset="0"/>
            </a:endParaRPr>
          </a:p>
          <a:p>
            <a:endParaRPr lang="pt-BR" sz="2000" dirty="0" smtClean="0">
              <a:solidFill>
                <a:schemeClr val="accent6">
                  <a:lumMod val="60000"/>
                  <a:lumOff val="40000"/>
                </a:schemeClr>
              </a:solidFill>
              <a:latin typeface="Ubuntu Mono" panose="020B0509030602030204" pitchFamily="49" charset="0"/>
            </a:endParaRPr>
          </a:p>
          <a:p>
            <a:r>
              <a:rPr lang="en-US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array</a:t>
            </a:r>
            <a:r>
              <a:rPr lang="en-US" sz="2000" dirty="0">
                <a:solidFill>
                  <a:srgbClr val="FF8585"/>
                </a:solidFill>
                <a:latin typeface="Ubuntu Mono" panose="020B0509030602030204" pitchFamily="49" charset="0"/>
              </a:rPr>
              <a:t>([[ 0.84147098,  0.90929743,  0.14112001</a:t>
            </a:r>
            <a:r>
              <a:rPr lang="en-US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],</a:t>
            </a:r>
          </a:p>
          <a:p>
            <a:r>
              <a:rPr lang="en-US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       </a:t>
            </a:r>
            <a:r>
              <a:rPr lang="en-US" sz="2000" dirty="0">
                <a:solidFill>
                  <a:srgbClr val="FF8585"/>
                </a:solidFill>
                <a:latin typeface="Ubuntu Mono" panose="020B0509030602030204" pitchFamily="49" charset="0"/>
              </a:rPr>
              <a:t>[-0.7568025 , -0.95892427, -0.2794155 </a:t>
            </a:r>
            <a:r>
              <a:rPr lang="en-US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],</a:t>
            </a:r>
          </a:p>
          <a:p>
            <a:r>
              <a:rPr lang="en-US" sz="2000" dirty="0" smtClean="0">
                <a:solidFill>
                  <a:srgbClr val="FF8585"/>
                </a:solidFill>
                <a:latin typeface="Ubuntu Mono" panose="020B0509030602030204" pitchFamily="49" charset="0"/>
              </a:rPr>
              <a:t>       </a:t>
            </a:r>
            <a:r>
              <a:rPr lang="en-US" sz="2000" dirty="0">
                <a:solidFill>
                  <a:srgbClr val="FF8585"/>
                </a:solidFill>
                <a:latin typeface="Ubuntu Mono" panose="020B0509030602030204" pitchFamily="49" charset="0"/>
              </a:rPr>
              <a:t>[ 0.6569866 ,  0.98935825,  0.41211849]])</a:t>
            </a:r>
            <a:endParaRPr lang="pt-BR" sz="2000" dirty="0" smtClean="0">
              <a:solidFill>
                <a:srgbClr val="FF8585"/>
              </a:solidFill>
              <a:latin typeface="Ubuntu Mono" panose="020B0509030602030204" pitchFamily="49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393700" y="465424"/>
            <a:ext cx="8407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smtClean="0">
                <a:latin typeface="+mj-lt"/>
              </a:rPr>
              <a:t>Python/</a:t>
            </a:r>
            <a:r>
              <a:rPr lang="pt-BR" sz="2400" dirty="0" err="1" smtClean="0">
                <a:latin typeface="+mj-lt"/>
              </a:rPr>
              <a:t>NumPy</a:t>
            </a:r>
            <a:endParaRPr lang="pt-BR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070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Conclusão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200" dirty="0" smtClean="0"/>
              <a:t>Considerando os trabalhos anteriores este não teve muitos problemas de programação</a:t>
            </a:r>
          </a:p>
          <a:p>
            <a:r>
              <a:rPr lang="pt-BR" sz="3200" dirty="0" smtClean="0"/>
              <a:t>Não houve muita integração com o trabalho anterior, algo que poderia ter sido feito</a:t>
            </a:r>
          </a:p>
          <a:p>
            <a:pPr lvl="1"/>
            <a:r>
              <a:rPr lang="pt-BR" sz="2900" dirty="0" smtClean="0"/>
              <a:t>Expansão na definição de função para poder ter variáveis livres na fórmula</a:t>
            </a:r>
            <a:endParaRPr lang="pt-BR" sz="290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02114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800" dirty="0"/>
              <a:t>Introdução - Objetivos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Aplicar o conhecimento sobre sistemas de equações adquirido em sala para resolver um problema</a:t>
            </a:r>
          </a:p>
          <a:p>
            <a:r>
              <a:rPr lang="pt-BR" sz="4000" dirty="0"/>
              <a:t>Deslocamento de partículas</a:t>
            </a:r>
          </a:p>
          <a:p>
            <a:endParaRPr lang="pt-BR" sz="400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29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Classes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Vetor</a:t>
            </a:r>
          </a:p>
          <a:p>
            <a:pPr lvl="1"/>
            <a:r>
              <a:rPr lang="pt-BR" sz="2800" dirty="0"/>
              <a:t>Representa um vetor Nx1</a:t>
            </a:r>
          </a:p>
          <a:p>
            <a:r>
              <a:rPr lang="pt-BR" sz="2800" dirty="0"/>
              <a:t>MatrizQuadrada</a:t>
            </a:r>
          </a:p>
          <a:p>
            <a:pPr lvl="1"/>
            <a:r>
              <a:rPr lang="pt-BR" sz="2800" dirty="0"/>
              <a:t>Representa uma matriz </a:t>
            </a:r>
            <a:r>
              <a:rPr lang="pt-BR" sz="2800" dirty="0" smtClean="0"/>
              <a:t>NxN</a:t>
            </a:r>
          </a:p>
          <a:p>
            <a:r>
              <a:rPr lang="pt-BR" sz="2800" dirty="0" smtClean="0"/>
              <a:t>Fazem parte da biblioteca “AlgebraLinear”</a:t>
            </a:r>
            <a:endParaRPr lang="pt-BR" sz="2800" dirty="0"/>
          </a:p>
        </p:txBody>
      </p:sp>
      <p:graphicFrame>
        <p:nvGraphicFramePr>
          <p:cNvPr id="8" name="Espaço Reservado para Conteúdo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09284670"/>
              </p:ext>
            </p:extLst>
          </p:nvPr>
        </p:nvGraphicFramePr>
        <p:xfrm>
          <a:off x="4629150" y="1825625"/>
          <a:ext cx="38862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730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dirty="0"/>
              <a:t>Métodos implementados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684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Método de Gauss-Jacobi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1"/>
          </p:nvPr>
        </p:nvSpPr>
        <p:spPr>
          <a:xfrm>
            <a:off x="628650" y="1825624"/>
            <a:ext cx="7886701" cy="992731"/>
          </a:xfrm>
        </p:spPr>
        <p:txBody>
          <a:bodyPr>
            <a:noAutofit/>
          </a:bodyPr>
          <a:lstStyle/>
          <a:p>
            <a:r>
              <a:rPr lang="pt-BR" sz="3200" dirty="0"/>
              <a:t>Em uma iteração k, utiliza apenas os valores de k-1 para calcular as aproximações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Espaço Reservado para Conteúdo 5"/>
              <p:cNvSpPr>
                <a:spLocks noGrp="1"/>
              </p:cNvSpPr>
              <p:nvPr>
                <p:ph sz="half" idx="2"/>
              </p:nvPr>
            </p:nvSpPr>
            <p:spPr>
              <a:xfrm>
                <a:off x="628650" y="3103417"/>
                <a:ext cx="7886701" cy="28744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pt-BR" sz="2800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Sup>
                              <m:sSubSupPr>
                                <m:ctrl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p>
                            </m:sSubSup>
                            <m:r>
                              <m:rPr>
                                <m:brk m:alnAt="7"/>
                              </m:rPr>
                              <a:rPr lang="pt-BR" sz="28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box>
                              <m:boxPr>
                                <m:ctrl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11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box>
                            <m:d>
                              <m:dPr>
                                <m:begChr m:val="["/>
                                <m:endChr m:val="]"/>
                                <m:ctrl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…−</m:t>
                                </m:r>
                                <m:sSub>
                                  <m:sSub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  <m:sup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e>
                            </m:d>
                          </m:e>
                        </m:mr>
                        <m:mr>
                          <m:e>
                            <m:sSubSup>
                              <m:sSubSupPr>
                                <m:ctrlPr>
                                  <a:rPr lang="pt-BR" sz="2800" b="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p>
                            </m:sSubSup>
                            <m:r>
                              <m:rPr>
                                <m:brk m:alnAt="7"/>
                              </m:rPr>
                              <a:rPr lang="pt-BR" sz="2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box>
                              <m:boxPr>
                                <m:ctrl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22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box>
                            <m:d>
                              <m:dPr>
                                <m:begChr m:val="["/>
                                <m:endChr m:val="]"/>
                                <m:ctrlPr>
                                  <a:rPr lang="pt-BR" sz="2800" b="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23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…−</m:t>
                                </m:r>
                                <m:sSub>
                                  <m:sSub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  <m:sup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e>
                            </m:d>
                          </m:e>
                        </m:mr>
                        <m:mr>
                          <m:e>
                            <m:eqArr>
                              <m:eqArrPr>
                                <m:ctrl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sSubSup>
                                  <m:sSubSup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box>
                                  <m:box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pt-BR" sz="28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sz="2800" i="1">
                                                <a:latin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e>
                                          <m:sub>
                                            <m:r>
                                              <a:rPr lang="pt-BR" sz="2800" b="0" i="1" smtClean="0">
                                                <a:latin typeface="Cambria Math" panose="02040503050406030204" pitchFamily="18" charset="0"/>
                                              </a:rPr>
                                              <m:t>33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</m:e>
                                </m:box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31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p>
                                    </m:sSub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p>
                                    </m:sSub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…−</m:t>
                                    </m:r>
                                    <m:sSub>
                                      <m:sSub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  <m:sup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p>
                                    </m:sSubSup>
                                  </m:e>
                                </m:d>
                              </m:e>
                              <m:e>
                                <m:r>
                                  <a:rPr lang="pt-BR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sSubSup>
                                  <m:sSubSup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box>
                                  <m:box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pt-BR" sz="28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sz="2800" i="1">
                                                <a:latin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e>
                                          <m:sub>
                                            <m:r>
                                              <a:rPr lang="pt-BR" sz="28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𝑛𝑛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</m:e>
                                </m:box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p>
                                    </m:sSub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p>
                                    </m:sSub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…−</m:t>
                                    </m:r>
                                    <m:sSub>
                                      <m:sSub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sub>
                                      <m:sup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p>
                                    </m:sSubSup>
                                  </m:e>
                                </m:d>
                              </m:e>
                            </m:eqArr>
                          </m:e>
                        </m:mr>
                      </m:m>
                    </m:oMath>
                  </m:oMathPara>
                </a14:m>
                <a:endParaRPr lang="pt-BR" sz="2800" dirty="0"/>
              </a:p>
            </p:txBody>
          </p:sp>
        </mc:Choice>
        <mc:Fallback xmlns="">
          <p:sp>
            <p:nvSpPr>
              <p:cNvPr id="6" name="Espaço Reservado para Conteúdo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28650" y="3103417"/>
                <a:ext cx="7886701" cy="2874400"/>
              </a:xfrm>
              <a:blipFill rotWithShape="0">
                <a:blip r:embed="rId2"/>
                <a:stretch>
                  <a:fillRect t="-3814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6996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Método de </a:t>
            </a:r>
            <a:r>
              <a:rPr lang="pt-BR" dirty="0" smtClean="0"/>
              <a:t>Gauss-Seidel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1"/>
          </p:nvPr>
        </p:nvSpPr>
        <p:spPr>
          <a:xfrm>
            <a:off x="628650" y="1825624"/>
            <a:ext cx="7886701" cy="992731"/>
          </a:xfrm>
        </p:spPr>
        <p:txBody>
          <a:bodyPr>
            <a:noAutofit/>
          </a:bodyPr>
          <a:lstStyle/>
          <a:p>
            <a:r>
              <a:rPr lang="pt-BR" sz="3200" dirty="0"/>
              <a:t>Em uma iteração k, utiliza os valores de k que já foram calculados, e os valores de k-1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Espaço Reservado para Conteúdo 5"/>
              <p:cNvSpPr>
                <a:spLocks noGrp="1"/>
              </p:cNvSpPr>
              <p:nvPr>
                <p:ph sz="half" idx="2"/>
              </p:nvPr>
            </p:nvSpPr>
            <p:spPr>
              <a:xfrm>
                <a:off x="628650" y="3103563"/>
                <a:ext cx="7886700" cy="2874962"/>
              </a:xfrm>
            </p:spPr>
            <p:txBody>
              <a:bodyPr>
                <a:normAutofit fontScale="85000" lnSpcReduction="1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pt-BR" sz="2800" b="0" i="1" smtClean="0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sSubSup>
                              <m:sSubSupPr>
                                <m:ctrl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  <m:sup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p>
                            </m:sSubSup>
                            <m:r>
                              <m:rPr>
                                <m:brk m:alnAt="7"/>
                              </m:rPr>
                              <a:rPr lang="pt-BR" sz="2800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box>
                              <m:boxPr>
                                <m:ctrl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11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box>
                            <m:d>
                              <m:dPr>
                                <m:begChr m:val="["/>
                                <m:endChr m:val="]"/>
                                <m:ctrl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…−</m:t>
                                </m:r>
                                <m:sSub>
                                  <m:sSub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  <m:sup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e>
                            </m:d>
                          </m:e>
                        </m:mr>
                        <m:mr>
                          <m:e>
                            <m:sSubSup>
                              <m:sSubSupPr>
                                <m:ctrlPr>
                                  <a:rPr lang="pt-BR" sz="2800" b="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  <m: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+1</m:t>
                                </m:r>
                              </m:sup>
                            </m:sSubSup>
                            <m:r>
                              <m:rPr>
                                <m:brk m:alnAt="7"/>
                              </m:rPr>
                              <a:rPr lang="pt-BR" sz="2800" i="1">
                                <a:latin typeface="Cambria Math" panose="02040503050406030204" pitchFamily="18" charset="0"/>
                              </a:rPr>
                              <m:t>=</m:t>
                            </m:r>
                            <m:box>
                              <m:boxPr>
                                <m:ctrl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</m:ctrlPr>
                              </m:boxPr>
                              <m:e>
                                <m:argPr>
                                  <m:argSz m:val="-1"/>
                                </m:argPr>
                                <m:f>
                                  <m:f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sSub>
                                      <m:sSub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22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box>
                            <m:d>
                              <m:dPr>
                                <m:begChr m:val="["/>
                                <m:endChr m:val="]"/>
                                <m:ctrlPr>
                                  <a:rPr lang="pt-BR" sz="2800" b="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23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…−</m:t>
                                </m:r>
                                <m:sSub>
                                  <m:sSub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  <m:sup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e>
                            </m:d>
                          </m:e>
                        </m:mr>
                        <m:mr>
                          <m:e>
                            <m:eqArr>
                              <m:eqArrPr>
                                <m:ctrlPr>
                                  <a:rPr lang="pt-BR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sSubSup>
                                  <m:sSubSupPr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box>
                                  <m:box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pt-BR" sz="28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sz="2800" i="1">
                                                <a:latin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e>
                                          <m:sub>
                                            <m:r>
                                              <a:rPr lang="pt-BR" sz="2800" b="0" i="1" smtClean="0">
                                                <a:latin typeface="Cambria Math" panose="02040503050406030204" pitchFamily="18" charset="0"/>
                                              </a:rPr>
                                              <m:t>33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</m:e>
                                </m:box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pt-BR" sz="2800" b="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</m:sub>
                                    </m:sSub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31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p>
                                    </m:sSub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p>
                                    </m:sSub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…−</m:t>
                                    </m:r>
                                    <m:sSub>
                                      <m:sSub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3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  <m:sup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p>
                                    </m:sSubSup>
                                  </m:e>
                                </m:d>
                              </m:e>
                              <m:e>
                                <m:r>
                                  <a:rPr lang="pt-BR" sz="28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sSubSup>
                                  <m:sSubSup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sub>
                                  <m: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pt-BR" sz="28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box>
                                  <m:boxPr>
                                    <m:ctrl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pt-BR" sz="2800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sz="2800" i="1">
                                                <a:latin typeface="Cambria Math" panose="02040503050406030204" pitchFamily="18" charset="0"/>
                                              </a:rPr>
                                              <m:t>𝑎</m:t>
                                            </m:r>
                                          </m:e>
                                          <m:sub>
                                            <m:r>
                                              <a:rPr lang="pt-BR" sz="2800" b="0" i="1" smtClean="0">
                                                <a:latin typeface="Cambria Math" panose="02040503050406030204" pitchFamily="18" charset="0"/>
                                              </a:rPr>
                                              <m:t>𝑛𝑛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</m:e>
                                </m:box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pt-BR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p>
                                    </m:sSub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b>
                                      <m:sup>
                                        <m:r>
                                          <m:rPr>
                                            <m:brk m:alnAt="7"/>
                                          </m:r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p>
                                    </m:sSubSup>
                                    <m:r>
                                      <m:rPr>
                                        <m:brk m:alnAt="7"/>
                                      </m:rP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pt-BR" sz="2800" i="1">
                                        <a:latin typeface="Cambria Math" panose="02040503050406030204" pitchFamily="18" charset="0"/>
                                      </a:rPr>
                                      <m:t>…−</m:t>
                                    </m:r>
                                    <m:sSub>
                                      <m:sSubPr>
                                        <m:ctrlP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sub>
                                    </m:sSub>
                                    <m:sSubSup>
                                      <m:sSubSupPr>
                                        <m:ctrlP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sub>
                                      <m:sup>
                                        <m:r>
                                          <a:rPr lang="pt-BR" sz="2800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  <m:r>
                                          <a:rPr lang="pt-BR" sz="2800" b="0" i="1" smtClean="0"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p>
                                    </m:sSubSup>
                                  </m:e>
                                </m:d>
                              </m:e>
                            </m:eqArr>
                          </m:e>
                        </m:mr>
                      </m:m>
                    </m:oMath>
                  </m:oMathPara>
                </a14:m>
                <a:endParaRPr lang="pt-BR" sz="2800" dirty="0"/>
              </a:p>
            </p:txBody>
          </p:sp>
        </mc:Choice>
        <mc:Fallback xmlns="">
          <p:sp>
            <p:nvSpPr>
              <p:cNvPr id="7" name="Espaço Reservado para Conteúdo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28650" y="3103563"/>
                <a:ext cx="7886700" cy="2874962"/>
              </a:xfrm>
              <a:blipFill rotWithShape="0">
                <a:blip r:embed="rId2"/>
                <a:stretch>
                  <a:fillRect t="-3178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940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Inversão da Matriz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Espaço Reservado para Conteúdo 4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pt-BR" sz="3200" dirty="0" smtClean="0"/>
                  <a:t>Usando a dica do professor estamos encontrando a inversa resolvendo a equação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BR" sz="3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X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pt-BR" sz="3200" dirty="0" smtClean="0"/>
                  <a:t> dado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BR" sz="3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pt-BR" sz="3200" dirty="0" smtClean="0"/>
                  <a:t> e </a:t>
                </a:r>
                <a14:m>
                  <m:oMath xmlns:m="http://schemas.openxmlformats.org/officeDocument/2006/math">
                    <m:r>
                      <a:rPr lang="pt-B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pt-BR" sz="3200" dirty="0" smtClean="0"/>
                  <a:t>.</a:t>
                </a:r>
              </a:p>
              <a:p>
                <a:pPr>
                  <a:lnSpc>
                    <a:spcPct val="100000"/>
                  </a:lnSpc>
                </a:pPr>
                <a:r>
                  <a:rPr lang="pt-BR" sz="3200" dirty="0" smtClean="0"/>
                  <a:t>Isto é feito descobrindo cada coluna de </a:t>
                </a:r>
                <a14:m>
                  <m:oMath xmlns:m="http://schemas.openxmlformats.org/officeDocument/2006/math">
                    <m:r>
                      <a:rPr lang="pt-B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pt-BR" sz="3200" dirty="0" smtClean="0"/>
                  <a:t> resolvendo o sistema </a:t>
                </a:r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pt-BR" sz="3200" b="0" i="1" smtClean="0">
                        <a:latin typeface="Cambria Math" panose="02040503050406030204" pitchFamily="18" charset="0"/>
                      </a:rPr>
                      <m:t>∙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pt-BR" sz="32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pt-BR" sz="3200" dirty="0" smtClean="0"/>
                  <a:t> sendo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pt-BR" sz="3200" b="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pt-BR" sz="3200" dirty="0" smtClean="0"/>
                  <a:t> a i-ésima coluna de </a:t>
                </a:r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pt-BR" sz="3200" dirty="0" smtClean="0"/>
              </a:p>
              <a:p>
                <a:pPr lvl="1">
                  <a:lnSpc>
                    <a:spcPct val="100000"/>
                  </a:lnSpc>
                </a:pPr>
                <a:r>
                  <a:rPr lang="pt-BR" sz="2800" dirty="0" smtClean="0"/>
                  <a:t>Em particular estamos tomando </a:t>
                </a:r>
                <a14:m>
                  <m:oMath xmlns:m="http://schemas.openxmlformats.org/officeDocument/2006/math">
                    <m:r>
                      <a:rPr lang="pt-BR" sz="2800" i="1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pt-BR" sz="2800" dirty="0" smtClean="0"/>
                  <a:t> como a matriz identidade.</a:t>
                </a:r>
              </a:p>
            </p:txBody>
          </p:sp>
        </mc:Choice>
        <mc:Fallback xmlns="">
          <p:sp>
            <p:nvSpPr>
              <p:cNvPr id="5" name="Espaço Reservado para Conteúdo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77" t="-1821" r="-193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2042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6000" dirty="0" smtClean="0"/>
              <a:t>Visualização dos Dados</a:t>
            </a:r>
            <a:endParaRPr lang="pt-BR" sz="6000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699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Apresentação dos resultados</a:t>
            </a:r>
            <a:endParaRPr lang="pt-BR" dirty="0"/>
          </a:p>
        </p:txBody>
      </p:sp>
      <p:sp>
        <p:nvSpPr>
          <p:cNvPr id="8" name="Espaço Reservado para Conteúdo 7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pt-BR" sz="3500" dirty="0" smtClean="0"/>
              <a:t>Como estamos lidando com matrizes, mostrar todos os dados como antes ficava muito feio num .</a:t>
            </a:r>
            <a:r>
              <a:rPr lang="pt-BR" sz="3500" dirty="0" err="1" smtClean="0"/>
              <a:t>csv</a:t>
            </a:r>
            <a:r>
              <a:rPr lang="pt-BR" sz="3500" dirty="0" smtClean="0"/>
              <a:t>.</a:t>
            </a:r>
          </a:p>
          <a:p>
            <a:r>
              <a:rPr lang="pt-BR" sz="3500" dirty="0" smtClean="0"/>
              <a:t>Então decidimos serializar as matrizes e vetores usados em dois jeitos.</a:t>
            </a:r>
          </a:p>
          <a:p>
            <a:pPr lvl="1"/>
            <a:r>
              <a:rPr lang="pt-BR" sz="3200" dirty="0" smtClean="0"/>
              <a:t>Para uso no </a:t>
            </a:r>
            <a:r>
              <a:rPr lang="pt-BR" sz="3200" dirty="0" err="1" smtClean="0"/>
              <a:t>Matlab</a:t>
            </a:r>
            <a:r>
              <a:rPr lang="pt-BR" sz="3200" dirty="0" smtClean="0"/>
              <a:t> e </a:t>
            </a:r>
            <a:r>
              <a:rPr lang="pt-BR" sz="3200" dirty="0" err="1" smtClean="0"/>
              <a:t>Octave</a:t>
            </a:r>
            <a:r>
              <a:rPr lang="pt-BR" sz="3200" dirty="0" smtClean="0"/>
              <a:t> podemos serializar num arquivo .</a:t>
            </a:r>
            <a:r>
              <a:rPr lang="pt-BR" sz="3200" dirty="0" err="1" smtClean="0"/>
              <a:t>csv</a:t>
            </a:r>
            <a:endParaRPr lang="pt-BR" sz="3200" dirty="0" smtClean="0"/>
          </a:p>
          <a:p>
            <a:pPr lvl="1"/>
            <a:r>
              <a:rPr lang="pt-BR" sz="3200" dirty="0" smtClean="0"/>
              <a:t>Para uso em outras linguagens como Python e </a:t>
            </a:r>
            <a:r>
              <a:rPr lang="pt-BR" sz="3200" dirty="0" err="1" smtClean="0"/>
              <a:t>Javascript</a:t>
            </a:r>
            <a:r>
              <a:rPr lang="pt-BR" sz="3200" dirty="0"/>
              <a:t> </a:t>
            </a:r>
            <a:r>
              <a:rPr lang="pt-BR" sz="3200" dirty="0" smtClean="0"/>
              <a:t>estamos serializando em JSON</a:t>
            </a: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92CB4-71C1-4207-ABE0-6E5302CFA6CF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974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1">
  <a:themeElements>
    <a:clrScheme name="Verde-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957E0B68-804A-44B0-B4A3-14F70CCE61F9}" vid="{745A7460-1E03-4A68-B3BA-8B07398261B6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187</TotalTime>
  <Words>394</Words>
  <Application>Microsoft Office PowerPoint</Application>
  <PresentationFormat>Apresentação na tela (4:3)</PresentationFormat>
  <Paragraphs>74</Paragraphs>
  <Slides>12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Ubuntu Mono</vt:lpstr>
      <vt:lpstr>Tema1</vt:lpstr>
      <vt:lpstr>Trabalho Final de Métodos Numéricos</vt:lpstr>
      <vt:lpstr>Introdução - Objetivos</vt:lpstr>
      <vt:lpstr>Classes</vt:lpstr>
      <vt:lpstr>Métodos implementados</vt:lpstr>
      <vt:lpstr>Método de Gauss-Jacobi</vt:lpstr>
      <vt:lpstr>Método de Gauss-Seidel</vt:lpstr>
      <vt:lpstr>Inversão da Matriz</vt:lpstr>
      <vt:lpstr>Visualização dos Dados</vt:lpstr>
      <vt:lpstr>Apresentação dos resultados</vt:lpstr>
      <vt:lpstr>Apresentação do PowerPoint</vt:lpstr>
      <vt:lpstr>Apresentação do PowerPoint</vt:lpstr>
      <vt:lpstr>Conclusão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Final de Métodos Numéricos</dc:title>
  <dc:creator>Daniel Augusto</dc:creator>
  <cp:lastModifiedBy>Daniel Augusto</cp:lastModifiedBy>
  <cp:revision>18</cp:revision>
  <dcterms:created xsi:type="dcterms:W3CDTF">2014-11-30T20:48:03Z</dcterms:created>
  <dcterms:modified xsi:type="dcterms:W3CDTF">2014-12-01T18:51:20Z</dcterms:modified>
</cp:coreProperties>
</file>

<file path=docProps/thumbnail.jpeg>
</file>